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303" r:id="rId6"/>
    <p:sldId id="308" r:id="rId7"/>
    <p:sldId id="293" r:id="rId8"/>
    <p:sldId id="292" r:id="rId9"/>
    <p:sldId id="297" r:id="rId10"/>
    <p:sldId id="299" r:id="rId11"/>
    <p:sldId id="309" r:id="rId12"/>
    <p:sldId id="310" r:id="rId13"/>
    <p:sldId id="300" r:id="rId14"/>
    <p:sldId id="302" r:id="rId15"/>
    <p:sldId id="28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fors Emmiina" initials="LE" lastIdx="1" clrIdx="0">
    <p:extLst>
      <p:ext uri="{19B8F6BF-5375-455C-9EA6-DF929625EA0E}">
        <p15:presenceInfo xmlns:p15="http://schemas.microsoft.com/office/powerpoint/2012/main" userId="S-1-5-21-2029089813-1839756496-1287535205-336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D67"/>
    <a:srgbClr val="D51317"/>
    <a:srgbClr val="3A31AD"/>
    <a:srgbClr val="362EA2"/>
    <a:srgbClr val="3F35BD"/>
    <a:srgbClr val="C1E9FB"/>
    <a:srgbClr val="8DD8F8"/>
    <a:srgbClr val="E8F7FE"/>
    <a:srgbClr val="FFE800"/>
    <a:srgbClr val="E4E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994" autoAdjust="0"/>
  </p:normalViewPr>
  <p:slideViewPr>
    <p:cSldViewPr snapToObjects="1">
      <p:cViewPr varScale="1">
        <p:scale>
          <a:sx n="93" d="100"/>
          <a:sy n="93" d="100"/>
        </p:scale>
        <p:origin x="900" y="30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1903B-3366-41BD-848A-F076CF8B725C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DA513-AEDA-4E0A-B479-4A9F15824D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7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DA513-AEDA-4E0A-B479-4A9F15824D9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43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B138-7F2E-1042-A1BB-DD0E259E8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3025" y="1794625"/>
            <a:ext cx="6200775" cy="2478087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B5D4D-C0BD-6A46-A8C7-18261D386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3025" y="4625410"/>
            <a:ext cx="6200775" cy="109612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CBA91-9214-2F4D-944A-AA45FB71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5F0AC-856C-EC42-98CE-882C9B2C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15AE-9AC0-FB41-85EC-2BD33FB4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2805D4-3938-904A-821C-A14F1299CE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4443413"/>
            <a:ext cx="3845099" cy="19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9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D918F-F188-9D41-ADC9-88600D3A8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5132" y="235131"/>
            <a:ext cx="11704320" cy="29652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4C9C1-4C07-7E44-89F4-30276A36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27364"/>
            <a:ext cx="3932237" cy="1600200"/>
          </a:xfrm>
        </p:spPr>
        <p:txBody>
          <a:bodyPr anchor="ctr">
            <a:normAutofit/>
          </a:bodyPr>
          <a:lstStyle>
            <a:lvl1pPr>
              <a:defRPr sz="3200" b="1" i="0">
                <a:solidFill>
                  <a:srgbClr val="221D6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A16F9-E23A-1D46-85D0-4ECC449D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1269" y="4349406"/>
            <a:ext cx="6102531" cy="200694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53EBC-1F16-8E40-B0BC-36E50EBE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D693B-D79D-F34D-BEA1-F10F5075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81711-F80C-3F4A-B452-59876EB3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D66C9C-F261-064F-B27B-9A216B749A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4416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AFFB2A-F49B-3546-B34D-82878344E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1269" y="3557563"/>
            <a:ext cx="6102531" cy="633544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8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59A7-5110-064A-8427-ED28EB3B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B5BF-0BD6-E746-8093-1FDFC905F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A2DBD-4084-DC4A-A934-2704FE6AC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F4300-6820-2748-8C4F-0D86C5C7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D2B5C-87B7-B048-BBCB-2B961929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F14B-1515-6C4D-A622-873E25CF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75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6540-D1C1-F947-9215-67AF3F17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AC3E8-F0B3-8F43-9FDF-BA3E921A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05F8C-64C2-3741-88CD-9335833F4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85652-EAE9-C54B-8F57-392031AB4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C348B-21FF-B744-ACDA-291BF0977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E3B7A-27FB-B846-A826-EC3C12D7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BC13E-08FC-FE48-B1FE-BCDDBFE6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1FD96-AE1B-1148-BC55-38B9F756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59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BF788-CD84-A445-BBF7-0DC96DFC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D9C8-C452-2F46-92F2-4640460D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4D792-BE64-9242-979C-A3F4624F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23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CA3C-DDEB-9545-A445-11D17B87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2AC7-5321-9247-A1F2-ECDB36AE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D9B73-5734-3C44-AE1A-65B64909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63EE0-6CD9-4544-9D3D-005D0FB9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54627-6F72-CD4E-B16A-F8B50C77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E58D2-8973-F64A-8851-929C0982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83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2A2C-674E-9848-82F2-4C0DF0D3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3F8FC-8FAF-7747-BFAD-682078BE0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F8AE-7B92-4748-87D9-32D4AF27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98F49-E62A-8644-88FC-E49710D4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3C953-234E-4349-A95E-9053070F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9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070C6-B434-7A4E-AF2D-776252113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77101-589B-9249-BD12-C4E37113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8A96-E41E-1C45-81C1-E24C6F31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B623-65B9-3D4C-B4A9-6DAE9659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679E3-AA65-8548-8608-C2E55EFC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2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9F8A-EA64-9947-B059-607454A7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763"/>
            <a:ext cx="5705475" cy="1600200"/>
          </a:xfrm>
        </p:spPr>
        <p:txBody>
          <a:bodyPr anchor="ctr">
            <a:normAutofit/>
          </a:bodyPr>
          <a:lstStyle>
            <a:lvl1pPr>
              <a:defRPr sz="3600" b="1" i="0">
                <a:solidFill>
                  <a:srgbClr val="221D6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AEF6-08D0-934E-ADBE-96DEA1C8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9006"/>
            <a:ext cx="5705475" cy="2295970"/>
          </a:xfr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D1881-4C30-B744-A42C-4025BDF3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A27B-D71D-B849-A195-A58C9CB5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47E7C-9CAE-784D-AE92-9016EF5F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AFD57-62DC-9848-9AF0-CFA205685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4416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B06B10E-4B5F-5041-8A5E-E4F69969E5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2950" y="742950"/>
            <a:ext cx="3997325" cy="48085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21D67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21D67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21D67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21D67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21D6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0F2998-BAB9-0542-85C2-B6B31F115D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564606"/>
            <a:ext cx="5705475" cy="582613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55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9F8A-EA64-9947-B059-607454A7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742"/>
            <a:ext cx="9535887" cy="1336449"/>
          </a:xfrm>
        </p:spPr>
        <p:txBody>
          <a:bodyPr anchor="ctr">
            <a:normAutofit/>
          </a:bodyPr>
          <a:lstStyle>
            <a:lvl1pPr>
              <a:defRPr sz="3200" b="1" i="0">
                <a:solidFill>
                  <a:srgbClr val="221D6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AEF6-08D0-934E-ADBE-96DEA1C8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74"/>
            <a:ext cx="9535886" cy="3569110"/>
          </a:xfr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D1881-4C30-B744-A42C-4025BDF3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A27B-D71D-B849-A195-A58C9CB5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47E7C-9CAE-784D-AE92-9016EF5F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AFD57-62DC-9848-9AF0-CFA205685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9F8A-EA64-9947-B059-607454A7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742"/>
            <a:ext cx="9535887" cy="1336449"/>
          </a:xfrm>
        </p:spPr>
        <p:txBody>
          <a:bodyPr anchor="ctr">
            <a:normAutofit/>
          </a:bodyPr>
          <a:lstStyle>
            <a:lvl1pPr>
              <a:defRPr sz="3200" b="1" i="0">
                <a:solidFill>
                  <a:srgbClr val="221D6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AEF6-08D0-934E-ADBE-96DEA1C8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74"/>
            <a:ext cx="4493342" cy="3569110"/>
          </a:xfr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D1881-4C30-B744-A42C-4025BDF3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A27B-D71D-B849-A195-A58C9CB5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47E7C-9CAE-784D-AE92-9016EF5F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AFD57-62DC-9848-9AF0-CFA205685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441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F7AEF6-08D0-934E-ADBE-96DEA1C8AA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80744" y="2064774"/>
            <a:ext cx="4493342" cy="3569110"/>
          </a:xfr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125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9F8A-EA64-9947-B059-607454A7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742"/>
            <a:ext cx="9535887" cy="1336449"/>
          </a:xfrm>
        </p:spPr>
        <p:txBody>
          <a:bodyPr anchor="ctr">
            <a:normAutofit/>
          </a:bodyPr>
          <a:lstStyle>
            <a:lvl1pPr>
              <a:defRPr sz="3200" b="1" i="0">
                <a:solidFill>
                  <a:srgbClr val="221D6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AEF6-08D0-934E-ADBE-96DEA1C8A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6235"/>
            <a:ext cx="9535886" cy="2561072"/>
          </a:xfrm>
        </p:spPr>
        <p:txBody>
          <a:bodyPr/>
          <a:lstStyle>
            <a:lvl1pPr>
              <a:lnSpc>
                <a:spcPct val="100000"/>
              </a:lnSpc>
              <a:defRPr sz="2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D1881-4C30-B744-A42C-4025BDF3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A27B-D71D-B849-A195-A58C9CB5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47E7C-9CAE-784D-AE92-9016EF5F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AFD57-62DC-9848-9AF0-CFA205685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4416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0F2998-BAB9-0542-85C2-B6B31F115D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161835"/>
            <a:ext cx="9535886" cy="582613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83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8436-A877-9045-BE73-DD7D3729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59"/>
            <a:ext cx="4824369" cy="2155371"/>
          </a:xfr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D5540-A3FC-9046-8832-1317A1B0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0C2A2-6169-364C-918E-B2A91411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1A3CB-E435-584B-B30C-0276513C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A8672-9174-974C-9D8E-0C6E09FEB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D918F-F188-9D41-ADC9-88600D3A8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3486" y="222069"/>
            <a:ext cx="6379028" cy="6387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4C9C1-4C07-7E44-89F4-30276A36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89412" cy="1600200"/>
          </a:xfrm>
        </p:spPr>
        <p:txBody>
          <a:bodyPr anchor="ctr">
            <a:normAutofit/>
          </a:bodyPr>
          <a:lstStyle>
            <a:lvl1pPr>
              <a:defRPr sz="3200" b="1" i="0">
                <a:solidFill>
                  <a:srgbClr val="221D6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53EBC-1F16-8E40-B0BC-36E50EBE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D693B-D79D-F34D-BEA1-F10F5075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81711-F80C-3F4A-B452-59876EB3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D66C9C-F261-064F-B27B-9A216B749A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4416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AFFB2A-F49B-3546-B34D-82878344E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58663"/>
            <a:ext cx="4191000" cy="777780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ACEFC46-48C2-6E4C-AF75-0EAE224273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222625"/>
            <a:ext cx="4191000" cy="2286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5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D51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A5EF-FACC-424F-BB86-EF607385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94322"/>
            <a:ext cx="7913914" cy="2848338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548EC-5405-BC43-8F9D-C6DF8320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98E57-6CCF-9940-B6C0-6E5416EA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E8EF7-FEFE-3040-8418-6A282BC5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1C6F1-4894-5247-9B70-081E0C372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EAE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A5EF-FACC-424F-BB86-EF607385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94322"/>
            <a:ext cx="7913914" cy="2848338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221D67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548EC-5405-BC43-8F9D-C6DF8320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98E57-6CCF-9940-B6C0-6E5416EA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E8EF7-FEFE-3040-8418-6A282BC5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B0176-F390-FB46-97A8-57CC64CDD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5377307"/>
            <a:ext cx="27432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DC848-6478-0740-8994-24C5CB8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42E80-93C5-1547-9220-68F95AA4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0B5F-E24A-FC49-8ABF-76EC09695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24CD-4D98-FE44-813D-398259D34955}" type="datetimeFigureOut">
              <a:rPr lang="fi-FI" smtClean="0"/>
              <a:t>30.4.2025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7BB92-68B1-D344-9CB3-BFD8E887B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627B3-D91C-8340-A5EB-5EDC9837B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8B2F-0018-C646-B7AF-F4560DA1D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5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2" r:id="rId5"/>
    <p:sldLayoutId id="2147483651" r:id="rId6"/>
    <p:sldLayoutId id="2147483657" r:id="rId7"/>
    <p:sldLayoutId id="2147483654" r:id="rId8"/>
    <p:sldLayoutId id="2147483660" r:id="rId9"/>
    <p:sldLayoutId id="2147483661" r:id="rId10"/>
    <p:sldLayoutId id="2147483652" r:id="rId11"/>
    <p:sldLayoutId id="2147483653" r:id="rId12"/>
    <p:sldLayoutId id="2147483655" r:id="rId13"/>
    <p:sldLayoutId id="2147483656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z7BL0wucCM" TargetMode="External"/><Relationship Id="rId2" Type="http://schemas.openxmlformats.org/officeDocument/2006/relationships/hyperlink" Target="https://www.tampereenratikka.fi/tampereen-ratikka/liikenneturvallisuu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p2UCXwtRBzs" TargetMode="External"/><Relationship Id="rId5" Type="http://schemas.openxmlformats.org/officeDocument/2006/relationships/hyperlink" Target="https://www.youtube.com/watch?v=uTy9J3WRBjU" TargetMode="External"/><Relationship Id="rId4" Type="http://schemas.openxmlformats.org/officeDocument/2006/relationships/hyperlink" Target="https://youtu.be/zBGXAqfLbW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sz="4000"/>
              <a:t>Håll uppsikt!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/>
              <a:t>Spårvagn i trafik.</a:t>
            </a:r>
          </a:p>
        </p:txBody>
      </p:sp>
      <p:pic>
        <p:nvPicPr>
          <p:cNvPr id="5" name="Picture 4" descr="A close up of a toy  Description automatically generated">
            <a:extLst>
              <a:ext uri="{FF2B5EF4-FFF2-40B4-BE49-F238E27FC236}">
                <a16:creationId xmlns:a16="http://schemas.microsoft.com/office/drawing/2014/main" id="{A272F349-ACA2-441D-A315-8222B7F9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7049">
            <a:off x="9330243" y="2501846"/>
            <a:ext cx="2490564" cy="407477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94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007645D-AA8E-4F18-81B8-4BFEE633CC5F}"/>
              </a:ext>
            </a:extLst>
          </p:cNvPr>
          <p:cNvSpPr txBox="1">
            <a:spLocks/>
          </p:cNvSpPr>
          <p:nvPr/>
        </p:nvSpPr>
        <p:spPr>
          <a:xfrm>
            <a:off x="479376" y="1556792"/>
            <a:ext cx="482453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FI" sz="1400" dirty="0"/>
              <a:t>Kom ihåg att spåret inte är en plats att vistas eller leka på </a:t>
            </a:r>
          </a:p>
          <a:p>
            <a:pPr lvl="0"/>
            <a:r>
              <a:rPr lang="sv-FI" sz="1400" dirty="0"/>
              <a:t>Det är aldrig tillåtet att stå och ta bilder eller </a:t>
            </a:r>
            <a:r>
              <a:rPr lang="sv-FI" sz="1400" dirty="0" err="1"/>
              <a:t>selfies</a:t>
            </a:r>
            <a:r>
              <a:rPr lang="sv-FI" sz="1400" dirty="0"/>
              <a:t> på spåret </a:t>
            </a:r>
          </a:p>
          <a:p>
            <a:pPr lvl="0"/>
            <a:r>
              <a:rPr lang="sv-FI" sz="1400" dirty="0"/>
              <a:t>Tänk på att alltid följa trafikledarens anvisningar</a:t>
            </a:r>
          </a:p>
          <a:p>
            <a:pPr lvl="0"/>
            <a:r>
              <a:rPr lang="sv-FI" sz="1400" dirty="0"/>
              <a:t>Spårvagnen </a:t>
            </a:r>
            <a:r>
              <a:rPr lang="sv-FI" sz="1400" b="1" dirty="0"/>
              <a:t>kan inte väja </a:t>
            </a:r>
            <a:r>
              <a:rPr lang="sv-FI" sz="1400" dirty="0"/>
              <a:t>för dig eftersom den går på spåret</a:t>
            </a:r>
          </a:p>
          <a:p>
            <a:pPr lvl="0"/>
            <a:r>
              <a:rPr lang="sv-FI" sz="1400" dirty="0"/>
              <a:t>Spårvagnen är </a:t>
            </a:r>
            <a:r>
              <a:rPr lang="sv-FI" sz="1400" b="1" dirty="0"/>
              <a:t>tystlåten</a:t>
            </a:r>
            <a:r>
              <a:rPr lang="sv-FI" sz="1400" dirty="0"/>
              <a:t>, så det är inte säkert du hör den i förväg</a:t>
            </a:r>
          </a:p>
          <a:p>
            <a:pPr lvl="0"/>
            <a:r>
              <a:rPr lang="sv-FI" sz="1400" dirty="0"/>
              <a:t>Spårvagnen väger lika mycket som tio elefanter! En så stor mängd stål </a:t>
            </a:r>
            <a:r>
              <a:rPr lang="sv-FI" sz="1400" b="1" dirty="0"/>
              <a:t>stannar väldigt långsamt </a:t>
            </a:r>
            <a:r>
              <a:rPr lang="sv-FI" sz="1400" dirty="0"/>
              <a:t>även om bromsen är i botten</a:t>
            </a:r>
          </a:p>
          <a:p>
            <a:pPr lvl="0"/>
            <a:r>
              <a:rPr lang="sv-FI" sz="1400" dirty="0"/>
              <a:t>På spåren rör sig förutom spårvagnar även underhållsfordon, så </a:t>
            </a:r>
            <a:r>
              <a:rPr lang="sv-FI" sz="1400" b="1" dirty="0"/>
              <a:t>var alltid försiktig när du korsar spåret!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74FF7-1C86-4FB1-B829-7532D7D9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177" y="4725144"/>
            <a:ext cx="506511" cy="358077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AD85A1D1-6AB0-4C40-800A-444219523063}"/>
              </a:ext>
            </a:extLst>
          </p:cNvPr>
          <p:cNvSpPr txBox="1">
            <a:spLocks/>
          </p:cNvSpPr>
          <p:nvPr/>
        </p:nvSpPr>
        <p:spPr>
          <a:xfrm>
            <a:off x="695400" y="500743"/>
            <a:ext cx="3097561" cy="98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21D67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sv-FI"/>
              <a:t>Kom ihåg!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A150761-26B1-6922-4E81-D46B8A8BA7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63"/>
          <a:stretch/>
        </p:blipFill>
        <p:spPr>
          <a:xfrm>
            <a:off x="5898452" y="246814"/>
            <a:ext cx="6035690" cy="6364371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C2E33B6-EF6E-5F36-EFB9-1039D95AB82A}"/>
              </a:ext>
            </a:extLst>
          </p:cNvPr>
          <p:cNvSpPr txBox="1"/>
          <p:nvPr/>
        </p:nvSpPr>
        <p:spPr>
          <a:xfrm>
            <a:off x="6456040" y="45811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3600" dirty="0">
                <a:solidFill>
                  <a:schemeClr val="bg1"/>
                </a:solidFill>
                <a:latin typeface="Arial Black" panose="020B0A04020102020204" pitchFamily="34" charset="0"/>
              </a:rPr>
              <a:t>Tillsammans är vi försiktiga i trafiken!</a:t>
            </a:r>
          </a:p>
        </p:txBody>
      </p:sp>
    </p:spTree>
    <p:extLst>
      <p:ext uri="{BB962C8B-B14F-4D97-AF65-F5344CB8AC3E}">
        <p14:creationId xmlns:p14="http://schemas.microsoft.com/office/powerpoint/2010/main" val="428261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sz="4000"/>
              <a:t>Tack!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Tillsammans är vi försiktiga i trafiken!</a:t>
            </a:r>
          </a:p>
        </p:txBody>
      </p:sp>
      <p:pic>
        <p:nvPicPr>
          <p:cNvPr id="5" name="Picture 4" descr="A close up of a toy  Description automatically generated">
            <a:extLst>
              <a:ext uri="{FF2B5EF4-FFF2-40B4-BE49-F238E27FC236}">
                <a16:creationId xmlns:a16="http://schemas.microsoft.com/office/drawing/2014/main" id="{A272F349-ACA2-441D-A315-8222B7F9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7049">
            <a:off x="9964652" y="2900473"/>
            <a:ext cx="2251663" cy="368391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70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Användbara länkar och videor för lärare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772816"/>
            <a:ext cx="10586393" cy="38610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FI" sz="2000" dirty="0" err="1">
                <a:latin typeface="Arial Black" panose="020B0A04020102020204" pitchFamily="34" charset="0"/>
              </a:rPr>
              <a:t>Tampereen</a:t>
            </a:r>
            <a:r>
              <a:rPr lang="sv-FI" sz="2000" dirty="0">
                <a:latin typeface="Arial Black" panose="020B0A04020102020204" pitchFamily="34" charset="0"/>
              </a:rPr>
              <a:t> </a:t>
            </a:r>
            <a:r>
              <a:rPr lang="sv-FI" sz="2000" dirty="0" err="1">
                <a:latin typeface="Arial Black" panose="020B0A04020102020204" pitchFamily="34" charset="0"/>
              </a:rPr>
              <a:t>Ratikkas</a:t>
            </a:r>
            <a:r>
              <a:rPr lang="sv-FI" sz="2000" dirty="0">
                <a:latin typeface="Arial Black" panose="020B0A04020102020204" pitchFamily="34" charset="0"/>
              </a:rPr>
              <a:t> webbplats om trafiksäkerhet (på finska och engelska):</a:t>
            </a:r>
          </a:p>
          <a:p>
            <a:pPr marL="0" indent="0">
              <a:buNone/>
            </a:pPr>
            <a:r>
              <a:rPr lang="sv-FI" sz="2000" dirty="0">
                <a:hlinkClick r:id="rId2"/>
              </a:rPr>
              <a:t>https://www.tampereenratikka.fi/tampereen-ratikka/liikenneturvallisuus/</a:t>
            </a:r>
          </a:p>
          <a:p>
            <a:pPr marL="0" indent="0">
              <a:buNone/>
            </a:pPr>
            <a:r>
              <a:rPr lang="sv-FI" sz="2000" dirty="0">
                <a:latin typeface="Arial Black" panose="020B0A04020102020204" pitchFamily="34" charset="0"/>
              </a:rPr>
              <a:t>Resa med spårvagn och buss:</a:t>
            </a:r>
          </a:p>
          <a:p>
            <a:pPr marL="0" indent="0">
              <a:buNone/>
            </a:pPr>
            <a:r>
              <a:rPr lang="sv-FI" sz="2000" dirty="0"/>
              <a:t>Hunden </a:t>
            </a:r>
            <a:r>
              <a:rPr lang="sv-FI" sz="2000" dirty="0" err="1"/>
              <a:t>Rasse</a:t>
            </a:r>
            <a:r>
              <a:rPr lang="sv-FI" sz="2000" dirty="0"/>
              <a:t> reser med </a:t>
            </a:r>
            <a:r>
              <a:rPr lang="sv-FI" sz="2000" dirty="0" err="1"/>
              <a:t>Tampereen</a:t>
            </a:r>
            <a:r>
              <a:rPr lang="sv-FI" sz="2000" dirty="0"/>
              <a:t> </a:t>
            </a:r>
            <a:r>
              <a:rPr lang="sv-FI" sz="2000" dirty="0" err="1"/>
              <a:t>Ratikka</a:t>
            </a:r>
            <a:r>
              <a:rPr lang="sv-FI" sz="2000" dirty="0"/>
              <a:t> (på finska): </a:t>
            </a:r>
            <a:r>
              <a:rPr lang="sv-FI" sz="2000" dirty="0">
                <a:hlinkClick r:id="rId3"/>
              </a:rPr>
              <a:t>https://youtu.be/9z7BL0wucCM</a:t>
            </a:r>
            <a:r>
              <a:rPr lang="sv-FI" sz="2000" dirty="0"/>
              <a:t> </a:t>
            </a:r>
          </a:p>
          <a:p>
            <a:pPr marL="0" indent="0">
              <a:buNone/>
            </a:pPr>
            <a:r>
              <a:rPr lang="sv-FI" sz="2000" dirty="0"/>
              <a:t>Nallen Onni reser med </a:t>
            </a:r>
            <a:r>
              <a:rPr lang="sv-FI" sz="2000" dirty="0" err="1"/>
              <a:t>Nysse</a:t>
            </a:r>
            <a:r>
              <a:rPr lang="sv-FI" sz="2000" dirty="0"/>
              <a:t> (på finska): </a:t>
            </a:r>
            <a:r>
              <a:rPr lang="sv-FI" sz="2000" dirty="0">
                <a:hlinkClick r:id="rId4"/>
              </a:rPr>
              <a:t>https://youtu.be/zBGXAqfLbWY</a:t>
            </a:r>
            <a:r>
              <a:rPr lang="sv-FI" sz="2000" dirty="0"/>
              <a:t> </a:t>
            </a:r>
          </a:p>
          <a:p>
            <a:pPr marL="0" indent="0">
              <a:buNone/>
            </a:pPr>
            <a:r>
              <a:rPr lang="sv-FI" sz="2000" dirty="0">
                <a:latin typeface="Arial Black" panose="020B0A04020102020204" pitchFamily="34" charset="0"/>
              </a:rPr>
              <a:t>Trafiksäkerhet:</a:t>
            </a:r>
          </a:p>
          <a:p>
            <a:pPr marL="0" indent="0">
              <a:buNone/>
            </a:pPr>
            <a:r>
              <a:rPr lang="sv-FI" sz="2000" dirty="0"/>
              <a:t>Korsningspunkter på spårvägen (på finska): </a:t>
            </a:r>
            <a:r>
              <a:rPr lang="sv-FI" sz="2000" dirty="0">
                <a:hlinkClick r:id="rId5"/>
              </a:rPr>
              <a:t>https://www.youtube.com/watch?v=uTy9J3WRBjU</a:t>
            </a:r>
          </a:p>
          <a:p>
            <a:pPr marL="0" indent="0">
              <a:buNone/>
            </a:pPr>
            <a:r>
              <a:rPr lang="sv-FI" sz="2000" dirty="0">
                <a:latin typeface="Arial Black" panose="020B0A04020102020204" pitchFamily="34" charset="0"/>
              </a:rPr>
              <a:t>Spårsäkerhet:</a:t>
            </a:r>
          </a:p>
          <a:p>
            <a:pPr marL="0" indent="0">
              <a:buNone/>
            </a:pPr>
            <a:r>
              <a:rPr lang="sv-FI" sz="2000" dirty="0"/>
              <a:t>Trafikledsverkets video om spårsäkerhet för elever i åk 7–9 (på finska) : </a:t>
            </a:r>
            <a:r>
              <a:rPr lang="sv-FI" sz="2000" dirty="0">
                <a:hlinkClick r:id="rId6"/>
              </a:rPr>
              <a:t>https://youtu.be/p2UCXwtRBzs</a:t>
            </a:r>
            <a:r>
              <a:rPr lang="sv-FI" sz="20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096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CD6274A-7C88-6269-4CD9-609B344D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217" y="836712"/>
            <a:ext cx="4050450" cy="5400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/>
              <a:t>Tampereen Ratikka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0457" y="1639279"/>
            <a:ext cx="6337920" cy="3569110"/>
          </a:xfrm>
        </p:spPr>
        <p:txBody>
          <a:bodyPr>
            <a:normAutofit/>
          </a:bodyPr>
          <a:lstStyle/>
          <a:p>
            <a:r>
              <a:rPr lang="sv-FI" sz="2000" dirty="0"/>
              <a:t>Tampereen Ratikka är splitterny och tillverkas i Kajana i Finland.</a:t>
            </a:r>
          </a:p>
          <a:p>
            <a:r>
              <a:rPr lang="sv-FI" sz="2000" dirty="0"/>
              <a:t>Tammerfors första spårvagn kom till staden i maj 2020.</a:t>
            </a:r>
          </a:p>
          <a:p>
            <a:r>
              <a:rPr lang="sv-FI" sz="2000" dirty="0"/>
              <a:t>Tammerfors får totalt 28 nya spårvagnar.</a:t>
            </a:r>
          </a:p>
          <a:p>
            <a:r>
              <a:rPr lang="sv-FI" sz="2000" dirty="0"/>
              <a:t>Tampereen Ratikka har plats för 264 resenärer.</a:t>
            </a:r>
          </a:p>
          <a:p>
            <a:r>
              <a:rPr lang="sv-FI" sz="2000" dirty="0"/>
              <a:t>Samma biljett gäller i spårvagnen och på bussen.</a:t>
            </a:r>
          </a:p>
          <a:p>
            <a:endParaRPr lang="fi-FI" dirty="0">
              <a:effectLst/>
            </a:endParaRPr>
          </a:p>
        </p:txBody>
      </p:sp>
      <p:pic>
        <p:nvPicPr>
          <p:cNvPr id="6" name="Picture 2" descr="A close up of a toy  Description automatically generated">
            <a:extLst>
              <a:ext uri="{FF2B5EF4-FFF2-40B4-BE49-F238E27FC236}">
                <a16:creationId xmlns:a16="http://schemas.microsoft.com/office/drawing/2014/main" id="{3BA3BC27-8219-41C3-B95F-5ED59C075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3" t="8010" r="34272" b="6308"/>
          <a:stretch/>
        </p:blipFill>
        <p:spPr>
          <a:xfrm>
            <a:off x="9963750" y="5098876"/>
            <a:ext cx="1341690" cy="1844824"/>
          </a:xfrm>
          <a:prstGeom prst="rect">
            <a:avLst/>
          </a:prstGeom>
        </p:spPr>
      </p:pic>
      <p:sp>
        <p:nvSpPr>
          <p:cNvPr id="7" name="Speech Bubble: Oval 9">
            <a:extLst>
              <a:ext uri="{FF2B5EF4-FFF2-40B4-BE49-F238E27FC236}">
                <a16:creationId xmlns:a16="http://schemas.microsoft.com/office/drawing/2014/main" id="{7AE2A4DC-73DC-435D-BD66-9A4F216176C6}"/>
              </a:ext>
            </a:extLst>
          </p:cNvPr>
          <p:cNvSpPr/>
          <p:nvPr/>
        </p:nvSpPr>
        <p:spPr>
          <a:xfrm flipH="1">
            <a:off x="6893024" y="4409455"/>
            <a:ext cx="2767768" cy="1152128"/>
          </a:xfrm>
          <a:prstGeom prst="wedgeEllipseCallout">
            <a:avLst>
              <a:gd name="adj1" fmla="val -43865"/>
              <a:gd name="adj2" fmla="val 62106"/>
            </a:avLst>
          </a:prstGeom>
          <a:solidFill>
            <a:srgbClr val="1F2B7F"/>
          </a:solidFill>
          <a:ln>
            <a:solidFill>
              <a:srgbClr val="1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FI" sz="11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Du kan resa med Tampereen Ratikka till centrum, </a:t>
            </a:r>
            <a:r>
              <a:rPr lang="sv-FI" sz="1100" dirty="0" err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Hervanta</a:t>
            </a:r>
            <a:r>
              <a:rPr lang="sv-FI" sz="11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Tays och </a:t>
            </a:r>
            <a:r>
              <a:rPr lang="sv-FI" sz="1100" dirty="0" err="1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Lentävänniemi</a:t>
            </a:r>
            <a:r>
              <a:rPr lang="sv-FI" sz="11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89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/>
              <a:t>Tampereen Ratikka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552468" y="1221085"/>
            <a:ext cx="222125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Längd 16,5 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Höjd 4,4 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Bredd 2,6 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Max. totalmassa 48 t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861771" y="2869932"/>
            <a:ext cx="245247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Längd 37,3 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Höjd 3,60 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Bredd 2,65 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Totalmassa 57,4 t (tara)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0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Max. totalmassa 84,4 t (sittande + </a:t>
            </a: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6 pers. /m</a:t>
            </a:r>
            <a:r>
              <a:rPr kumimoji="0" lang="sv-FI" sz="1000" b="0" i="0" u="none" strike="noStrike" cap="none" normalizeH="0" baseline="3000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2</a:t>
            </a:r>
            <a:r>
              <a:rPr kumimoji="0" lang="sv-FI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9" name="Kuvan paikkamerkki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41097" r="2984" b="40513"/>
          <a:stretch/>
        </p:blipFill>
        <p:spPr>
          <a:xfrm>
            <a:off x="847893" y="4108241"/>
            <a:ext cx="10704510" cy="1418968"/>
          </a:xfrm>
          <a:prstGeom prst="rect">
            <a:avLst/>
          </a:prstGeom>
        </p:spPr>
      </p:pic>
      <p:sp>
        <p:nvSpPr>
          <p:cNvPr id="12" name="Vasen aaltosulje 11"/>
          <p:cNvSpPr/>
          <p:nvPr/>
        </p:nvSpPr>
        <p:spPr>
          <a:xfrm rot="5400000">
            <a:off x="8986631" y="-267686"/>
            <a:ext cx="256949" cy="4644295"/>
          </a:xfrm>
          <a:prstGeom prst="leftBrace">
            <a:avLst>
              <a:gd name="adj1" fmla="val 8333"/>
              <a:gd name="adj2" fmla="val 501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8835589" y="1549147"/>
            <a:ext cx="559031" cy="274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16,5 m</a:t>
            </a:r>
          </a:p>
        </p:txBody>
      </p:sp>
      <p:sp>
        <p:nvSpPr>
          <p:cNvPr id="14" name="Vasen aaltosulje 13"/>
          <p:cNvSpPr/>
          <p:nvPr/>
        </p:nvSpPr>
        <p:spPr>
          <a:xfrm rot="5400000">
            <a:off x="6074732" y="-1166253"/>
            <a:ext cx="235006" cy="10494961"/>
          </a:xfrm>
          <a:prstGeom prst="leftBrace">
            <a:avLst>
              <a:gd name="adj1" fmla="val 8333"/>
              <a:gd name="adj2" fmla="val 505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5879976" y="3588925"/>
            <a:ext cx="450659" cy="274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37 m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505" y="2117219"/>
            <a:ext cx="465774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2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>
            <a:fillRect/>
          </a:stretch>
        </p:blipFill>
        <p:spPr/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007645D-AA8E-4F18-81B8-4BFEE633CC5F}"/>
              </a:ext>
            </a:extLst>
          </p:cNvPr>
          <p:cNvSpPr txBox="1">
            <a:spLocks/>
          </p:cNvSpPr>
          <p:nvPr/>
        </p:nvSpPr>
        <p:spPr>
          <a:xfrm>
            <a:off x="837666" y="1895758"/>
            <a:ext cx="4186473" cy="388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2000"/>
              <a:t>I depån förvaras och underhålls spårvagnarna. Det är spårvagnarnas hem. </a:t>
            </a:r>
          </a:p>
          <a:p>
            <a:r>
              <a:rPr lang="sv-FI" sz="2000"/>
              <a:t>Depån ligger i Hervanta.</a:t>
            </a:r>
          </a:p>
          <a:p>
            <a:r>
              <a:rPr lang="sv-FI" sz="2000"/>
              <a:t>Alla spårvagnar provkörs först i depån.</a:t>
            </a:r>
          </a:p>
          <a:p>
            <a:r>
              <a:rPr lang="sv-FI" sz="2000"/>
              <a:t>När spårvagnen har testats flyttar man från depån till provkörningsområdet.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AD85A1D1-6AB0-4C40-800A-444219523063}"/>
              </a:ext>
            </a:extLst>
          </p:cNvPr>
          <p:cNvSpPr txBox="1">
            <a:spLocks/>
          </p:cNvSpPr>
          <p:nvPr/>
        </p:nvSpPr>
        <p:spPr>
          <a:xfrm>
            <a:off x="695400" y="500742"/>
            <a:ext cx="5257801" cy="133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21D67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sv-FI" sz="2800"/>
              <a:t>Provkörning inleds</a:t>
            </a:r>
          </a:p>
          <a:p>
            <a:r>
              <a:rPr lang="sv-FI" sz="2800"/>
              <a:t>i spårvagnsdepån</a:t>
            </a:r>
          </a:p>
        </p:txBody>
      </p:sp>
      <p:pic>
        <p:nvPicPr>
          <p:cNvPr id="3" name="Picture 2" descr="A close up of a toy  Description automatically generated">
            <a:extLst>
              <a:ext uri="{FF2B5EF4-FFF2-40B4-BE49-F238E27FC236}">
                <a16:creationId xmlns:a16="http://schemas.microsoft.com/office/drawing/2014/main" id="{683E1143-9823-474A-AFF9-73975C13C7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527" y="4783670"/>
            <a:ext cx="3543099" cy="1993187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D4FFC92-302E-4BB3-B4D6-500E4F111F8E}"/>
              </a:ext>
            </a:extLst>
          </p:cNvPr>
          <p:cNvSpPr/>
          <p:nvPr/>
        </p:nvSpPr>
        <p:spPr>
          <a:xfrm flipH="1">
            <a:off x="6023992" y="4293096"/>
            <a:ext cx="2145738" cy="1224136"/>
          </a:xfrm>
          <a:prstGeom prst="wedgeEllipseCallout">
            <a:avLst>
              <a:gd name="adj1" fmla="val -43194"/>
              <a:gd name="adj2" fmla="val 48741"/>
            </a:avLst>
          </a:prstGeom>
          <a:solidFill>
            <a:srgbClr val="1F2B7F"/>
          </a:solidFill>
          <a:ln>
            <a:solidFill>
              <a:srgbClr val="1F2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FI" sz="1000" b="1">
                <a:solidFill>
                  <a:prstClr val="white"/>
                </a:solidFill>
                <a:latin typeface="Arial Black" panose="020B0A04020102020204" pitchFamily="34" charset="0"/>
              </a:rPr>
              <a:t>Spårvagnsdepån i Hervanta är alla spårvagnars hem!</a:t>
            </a:r>
          </a:p>
        </p:txBody>
      </p:sp>
    </p:spTree>
    <p:extLst>
      <p:ext uri="{BB962C8B-B14F-4D97-AF65-F5344CB8AC3E}">
        <p14:creationId xmlns:p14="http://schemas.microsoft.com/office/powerpoint/2010/main" val="394700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1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7B9B5A-DF8E-45FA-937F-364C32F5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/>
              <a:t>Hur vet du att du befinner dig på provkörningsrutten?</a:t>
            </a:r>
          </a:p>
        </p:txBody>
      </p:sp>
    </p:spTree>
    <p:extLst>
      <p:ext uri="{BB962C8B-B14F-4D97-AF65-F5344CB8AC3E}">
        <p14:creationId xmlns:p14="http://schemas.microsoft.com/office/powerpoint/2010/main" val="400211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6191" y="500895"/>
            <a:ext cx="9535887" cy="1336449"/>
          </a:xfrm>
        </p:spPr>
        <p:txBody>
          <a:bodyPr>
            <a:normAutofit/>
          </a:bodyPr>
          <a:lstStyle/>
          <a:p>
            <a:r>
              <a:rPr lang="sv-FI" sz="2800"/>
              <a:t>Trafikledare hjälper fotgängare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400" y="1837191"/>
            <a:ext cx="5545833" cy="3569110"/>
          </a:xfrm>
        </p:spPr>
        <p:txBody>
          <a:bodyPr>
            <a:normAutofit/>
          </a:bodyPr>
          <a:lstStyle/>
          <a:p>
            <a:r>
              <a:rPr lang="sv-FI" sz="2000" b="1"/>
              <a:t>Trafikledarna</a:t>
            </a:r>
            <a:r>
              <a:rPr lang="sv-FI" sz="2000"/>
              <a:t> hjälper alla som rör sig på vägarna medan provkörningarna pågår</a:t>
            </a:r>
          </a:p>
          <a:p>
            <a:r>
              <a:rPr lang="sv-FI" sz="2000"/>
              <a:t>Tänk på att </a:t>
            </a:r>
            <a:r>
              <a:rPr lang="sv-FI" sz="2000" b="1"/>
              <a:t>alltid</a:t>
            </a:r>
            <a:r>
              <a:rPr lang="sv-FI" sz="2000"/>
              <a:t> följa trafikledarens anvisningar</a:t>
            </a:r>
          </a:p>
          <a:p>
            <a:r>
              <a:rPr lang="sv-FI" sz="2000"/>
              <a:t>På det nya provkörningsområdet kommer det att finnas </a:t>
            </a:r>
            <a:r>
              <a:rPr lang="sv-FI" sz="2000" b="1"/>
              <a:t>skyltar</a:t>
            </a:r>
            <a:r>
              <a:rPr lang="sv-FI" sz="2000"/>
              <a:t> som visar att spårvagnen är i rörelse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419544"/>
            <a:ext cx="4657223" cy="3104815"/>
          </a:xfrm>
          <a:prstGeom prst="rect">
            <a:avLst/>
          </a:prstGeom>
        </p:spPr>
      </p:pic>
      <p:pic>
        <p:nvPicPr>
          <p:cNvPr id="8" name="Picture 8" descr="A picture containing drawing  Description automatically generated">
            <a:extLst>
              <a:ext uri="{FF2B5EF4-FFF2-40B4-BE49-F238E27FC236}">
                <a16:creationId xmlns:a16="http://schemas.microsoft.com/office/drawing/2014/main" id="{4C3413A8-580A-4D14-B4E6-E0A57FE46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68" t="12992" r="36764" b="4274"/>
          <a:stretch/>
        </p:blipFill>
        <p:spPr>
          <a:xfrm flipH="1">
            <a:off x="6996707" y="5301208"/>
            <a:ext cx="1296146" cy="14041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Kuvatekstiellipsi 10"/>
          <p:cNvSpPr/>
          <p:nvPr/>
        </p:nvSpPr>
        <p:spPr>
          <a:xfrm flipH="1">
            <a:off x="5087887" y="4221088"/>
            <a:ext cx="2556893" cy="1115024"/>
          </a:xfrm>
          <a:prstGeom prst="wedgeEllipseCallout">
            <a:avLst>
              <a:gd name="adj1" fmla="val -33398"/>
              <a:gd name="adj2" fmla="val 52833"/>
            </a:avLst>
          </a:prstGeom>
          <a:solidFill>
            <a:srgbClr val="3A3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000" b="1">
                <a:solidFill>
                  <a:prstClr val="white"/>
                </a:solidFill>
                <a:latin typeface="Arial Black" panose="020B0A04020102020204" pitchFamily="34" charset="0"/>
              </a:rPr>
              <a:t>Det kommer att finnas skyltar när det nya provkörningsområdet tas i bruk</a:t>
            </a:r>
          </a:p>
        </p:txBody>
      </p:sp>
    </p:spTree>
    <p:extLst>
      <p:ext uri="{BB962C8B-B14F-4D97-AF65-F5344CB8AC3E}">
        <p14:creationId xmlns:p14="http://schemas.microsoft.com/office/powerpoint/2010/main" val="2017336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7B9B5A-DF8E-45FA-937F-364C32F5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/>
              <a:t>Hur korsar man spårvägen tryggt?</a:t>
            </a:r>
          </a:p>
        </p:txBody>
      </p:sp>
    </p:spTree>
    <p:extLst>
      <p:ext uri="{BB962C8B-B14F-4D97-AF65-F5344CB8AC3E}">
        <p14:creationId xmlns:p14="http://schemas.microsoft.com/office/powerpoint/2010/main" val="5914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5E02C-FFEF-8F27-7985-C6B8C7ABB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ADA23C8-6099-5CF6-71AC-7C4260D2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31436"/>
            <a:ext cx="9535887" cy="1336449"/>
          </a:xfrm>
        </p:spPr>
        <p:txBody>
          <a:bodyPr/>
          <a:lstStyle/>
          <a:p>
            <a:r>
              <a:rPr lang="sv-FI" dirty="0"/>
              <a:t>Korsa spårvägen tryggt 1/2</a:t>
            </a:r>
            <a:br>
              <a:rPr lang="sv-FI" dirty="0"/>
            </a:br>
            <a:endParaRPr lang="sv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6129188-4342-D63B-27CF-0DAE6EFD8CC5}"/>
              </a:ext>
            </a:extLst>
          </p:cNvPr>
          <p:cNvSpPr txBox="1"/>
          <p:nvPr/>
        </p:nvSpPr>
        <p:spPr>
          <a:xfrm>
            <a:off x="767408" y="1783687"/>
            <a:ext cx="965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dirty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Korsa endast spårvägen vid markerade </a:t>
            </a:r>
            <a:r>
              <a:rPr lang="sv-FI" b="1" dirty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övergångsställen eller korsningspunkter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b="1" dirty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INNAN DU KORSAR SPÅRVÄGEN: Stanna, se dig omkring, lyssna, titta och gå!</a:t>
            </a:r>
          </a:p>
          <a:p>
            <a:pPr lvl="0"/>
            <a:endParaRPr lang="fi-FI" b="1" dirty="0">
              <a:solidFill>
                <a:srgbClr val="221D67"/>
              </a:solidFill>
            </a:endParaRP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BF513BD9-63B9-C083-098C-C64753617CDA}"/>
              </a:ext>
            </a:extLst>
          </p:cNvPr>
          <p:cNvSpPr txBox="1">
            <a:spLocks/>
          </p:cNvSpPr>
          <p:nvPr/>
        </p:nvSpPr>
        <p:spPr>
          <a:xfrm>
            <a:off x="1002174" y="3006958"/>
            <a:ext cx="4652610" cy="174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FI" sz="1800" b="1" dirty="0"/>
              <a:t>ÖVERGÅNGSSTÄLLE</a:t>
            </a:r>
          </a:p>
          <a:p>
            <a:r>
              <a:rPr lang="sv-FI" sz="1800" dirty="0"/>
              <a:t>Markeringar som går över övergångsstället och spåret</a:t>
            </a:r>
          </a:p>
          <a:p>
            <a:r>
              <a:rPr lang="sv-FI" sz="1800" dirty="0"/>
              <a:t>Oftast finns även trafikljus</a:t>
            </a:r>
          </a:p>
          <a:p>
            <a:r>
              <a:rPr lang="sv-FI" sz="1800" dirty="0"/>
              <a:t>Spårvagnen väjer för personer på övergångsstället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b="1" dirty="0"/>
          </a:p>
          <a:p>
            <a:pPr marL="0" indent="0">
              <a:buFont typeface="Arial" panose="020B0604020202020204" pitchFamily="34" charset="0"/>
              <a:buNone/>
            </a:pPr>
            <a:endParaRPr lang="fi-FI" b="1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26ABAF8-5C55-B52D-177A-03E983E89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28943" r="6709" b="18771"/>
          <a:stretch/>
        </p:blipFill>
        <p:spPr bwMode="auto">
          <a:xfrm>
            <a:off x="6229055" y="3026748"/>
            <a:ext cx="4663108" cy="23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uoli: Alas 7">
            <a:extLst>
              <a:ext uri="{FF2B5EF4-FFF2-40B4-BE49-F238E27FC236}">
                <a16:creationId xmlns:a16="http://schemas.microsoft.com/office/drawing/2014/main" id="{F1FD5056-BD46-F53C-3CFF-C8419E6B61F8}"/>
              </a:ext>
            </a:extLst>
          </p:cNvPr>
          <p:cNvSpPr/>
          <p:nvPr/>
        </p:nvSpPr>
        <p:spPr>
          <a:xfrm rot="8514001">
            <a:off x="10283528" y="337381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FA5ACE99-FC60-0306-1116-703E6BFD12DA}"/>
              </a:ext>
            </a:extLst>
          </p:cNvPr>
          <p:cNvSpPr/>
          <p:nvPr/>
        </p:nvSpPr>
        <p:spPr>
          <a:xfrm rot="10800000">
            <a:off x="8472264" y="457993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F424C33-BC62-D336-2DC6-5828EC59A0DE}"/>
              </a:ext>
            </a:extLst>
          </p:cNvPr>
          <p:cNvSpPr txBox="1"/>
          <p:nvPr/>
        </p:nvSpPr>
        <p:spPr>
          <a:xfrm>
            <a:off x="10892163" y="4223360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100" dirty="0">
                <a:solidFill>
                  <a:srgbClr val="D51317"/>
                </a:solidFill>
                <a:latin typeface="Arial Black" panose="020B0A04020102020204" pitchFamily="34" charset="0"/>
              </a:rPr>
              <a:t>SKYLT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A9BBCE4-102F-23E0-03BE-A77828A0B521}"/>
              </a:ext>
            </a:extLst>
          </p:cNvPr>
          <p:cNvSpPr txBox="1"/>
          <p:nvPr/>
        </p:nvSpPr>
        <p:spPr>
          <a:xfrm>
            <a:off x="8098064" y="5687670"/>
            <a:ext cx="12330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100" dirty="0">
                <a:solidFill>
                  <a:srgbClr val="D51317"/>
                </a:solidFill>
                <a:latin typeface="Arial Black" panose="020B0A04020102020204" pitchFamily="34" charset="0"/>
              </a:rPr>
              <a:t>PÅTECKNING</a:t>
            </a:r>
          </a:p>
        </p:txBody>
      </p:sp>
    </p:spTree>
    <p:extLst>
      <p:ext uri="{BB962C8B-B14F-4D97-AF65-F5344CB8AC3E}">
        <p14:creationId xmlns:p14="http://schemas.microsoft.com/office/powerpoint/2010/main" val="276545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D4E5E-146A-99C1-B59C-F66A2980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30D5E00-CCF2-2656-28B0-25C6E36B5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20852" r="9683" b="16658"/>
          <a:stretch/>
        </p:blipFill>
        <p:spPr bwMode="auto">
          <a:xfrm>
            <a:off x="6312024" y="3006958"/>
            <a:ext cx="4706364" cy="22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5A59D418-CCB8-C156-E6C4-4A355C59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31436"/>
            <a:ext cx="9535887" cy="1336449"/>
          </a:xfrm>
        </p:spPr>
        <p:txBody>
          <a:bodyPr/>
          <a:lstStyle/>
          <a:p>
            <a:r>
              <a:rPr lang="sv-FI" dirty="0"/>
              <a:t>Korsa spårvägen tryggt 2/2</a:t>
            </a:r>
            <a:br>
              <a:rPr lang="sv-FI" dirty="0"/>
            </a:br>
            <a:endParaRPr lang="sv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EC7B5F2-1165-2776-F86C-3B03B6B95141}"/>
              </a:ext>
            </a:extLst>
          </p:cNvPr>
          <p:cNvSpPr txBox="1"/>
          <p:nvPr/>
        </p:nvSpPr>
        <p:spPr>
          <a:xfrm>
            <a:off x="767408" y="1783687"/>
            <a:ext cx="965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dirty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Korsa endast spårvägen vid markerade </a:t>
            </a:r>
            <a:r>
              <a:rPr lang="sv-FI" b="1" dirty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övergångsställen eller korsningspunkter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b="1" dirty="0">
                <a:solidFill>
                  <a:srgbClr val="22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INNAN DU KORSAR SPÅRVÄGEN: Stanna, se dig omkring, lyssna, titta och gå!</a:t>
            </a:r>
          </a:p>
          <a:p>
            <a:pPr lvl="0"/>
            <a:endParaRPr lang="fi-FI" b="1" dirty="0">
              <a:solidFill>
                <a:srgbClr val="221D67"/>
              </a:solidFill>
            </a:endParaRP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CD3E2311-DE20-CEC4-610D-3B7908BE543A}"/>
              </a:ext>
            </a:extLst>
          </p:cNvPr>
          <p:cNvSpPr txBox="1">
            <a:spLocks/>
          </p:cNvSpPr>
          <p:nvPr/>
        </p:nvSpPr>
        <p:spPr>
          <a:xfrm>
            <a:off x="1002174" y="3006958"/>
            <a:ext cx="4652610" cy="174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221D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FI" sz="1800" b="1" dirty="0"/>
              <a:t>KORSNINGSPUNKT</a:t>
            </a:r>
          </a:p>
          <a:p>
            <a:r>
              <a:rPr lang="sv-FI" sz="1800" dirty="0"/>
              <a:t>Vid korsningspunkten finns inga skyddsmarkeringar </a:t>
            </a:r>
          </a:p>
          <a:p>
            <a:r>
              <a:rPr lang="sv-FI" sz="1800" dirty="0"/>
              <a:t>Vid korsningspunkten väjer fotgängaren för spårvagnar, bussar och eventuell annan underhållstrafik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b="1" dirty="0"/>
          </a:p>
          <a:p>
            <a:pPr marL="0" indent="0">
              <a:buFont typeface="Arial" panose="020B0604020202020204" pitchFamily="34" charset="0"/>
              <a:buNone/>
            </a:pPr>
            <a:endParaRPr lang="fi-FI" b="1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8" name="Nuoli: Alas 7">
            <a:extLst>
              <a:ext uri="{FF2B5EF4-FFF2-40B4-BE49-F238E27FC236}">
                <a16:creationId xmlns:a16="http://schemas.microsoft.com/office/drawing/2014/main" id="{16039D3C-5731-3551-B41E-A1AD0A688EC0}"/>
              </a:ext>
            </a:extLst>
          </p:cNvPr>
          <p:cNvSpPr/>
          <p:nvPr/>
        </p:nvSpPr>
        <p:spPr>
          <a:xfrm rot="8514001">
            <a:off x="9682540" y="444279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D8E6FF19-D9D4-A828-7302-6D03408EB08C}"/>
              </a:ext>
            </a:extLst>
          </p:cNvPr>
          <p:cNvSpPr/>
          <p:nvPr/>
        </p:nvSpPr>
        <p:spPr>
          <a:xfrm rot="10800000">
            <a:off x="8237018" y="457993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D9CB49F-E1D3-FE0D-6F21-0E1E4EE8BC9A}"/>
              </a:ext>
            </a:extLst>
          </p:cNvPr>
          <p:cNvSpPr txBox="1"/>
          <p:nvPr/>
        </p:nvSpPr>
        <p:spPr>
          <a:xfrm>
            <a:off x="7585499" y="5677939"/>
            <a:ext cx="1787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100" dirty="0">
                <a:solidFill>
                  <a:srgbClr val="D51317"/>
                </a:solidFill>
                <a:latin typeface="Arial Black" panose="020B0A04020102020204" pitchFamily="34" charset="0"/>
              </a:rPr>
              <a:t>INGEN PÅTECKNING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937C6D0-8805-1C58-D6BA-82885FC557BE}"/>
              </a:ext>
            </a:extLst>
          </p:cNvPr>
          <p:cNvSpPr txBox="1"/>
          <p:nvPr/>
        </p:nvSpPr>
        <p:spPr>
          <a:xfrm>
            <a:off x="9633783" y="5451374"/>
            <a:ext cx="18261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100" dirty="0">
                <a:solidFill>
                  <a:srgbClr val="D51317"/>
                </a:solidFill>
                <a:latin typeface="Arial Black" panose="020B0A04020102020204" pitchFamily="34" charset="0"/>
              </a:rPr>
              <a:t>LÅG TROTOARKANT</a:t>
            </a:r>
          </a:p>
          <a:p>
            <a:pPr algn="ctr"/>
            <a:endParaRPr lang="fi-FI" sz="1100" dirty="0">
              <a:solidFill>
                <a:srgbClr val="D5131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92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163FC393F752438C91A2EDBD4160F4" ma:contentTypeVersion="13" ma:contentTypeDescription="Luo uusi asiakirja." ma:contentTypeScope="" ma:versionID="a150e493bd47102693b868571b7d7a00">
  <xsd:schema xmlns:xsd="http://www.w3.org/2001/XMLSchema" xmlns:xs="http://www.w3.org/2001/XMLSchema" xmlns:p="http://schemas.microsoft.com/office/2006/metadata/properties" xmlns:ns3="2966eb58-2db1-4cd0-9544-5651b5737087" xmlns:ns4="3bcef925-d886-41c1-a91f-4f1a6877d63f" targetNamespace="http://schemas.microsoft.com/office/2006/metadata/properties" ma:root="true" ma:fieldsID="39419e353f188da8d7c02677223fa867" ns3:_="" ns4:_="">
    <xsd:import namespace="2966eb58-2db1-4cd0-9544-5651b5737087"/>
    <xsd:import namespace="3bcef925-d886-41c1-a91f-4f1a6877d6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6eb58-2db1-4cd0-9544-5651b5737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ef925-d886-41c1-a91f-4f1a6877d6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688533-7279-45D2-B635-B77A0441B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6eb58-2db1-4cd0-9544-5651b5737087"/>
    <ds:schemaRef ds:uri="3bcef925-d886-41c1-a91f-4f1a6877d6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8F8940-5EE4-42C9-B9D8-0100756D6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B7D34-1D85-4DDC-9585-CDF131E0115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bcef925-d886-41c1-a91f-4f1a6877d63f"/>
    <ds:schemaRef ds:uri="http://purl.org/dc/elements/1.1/"/>
    <ds:schemaRef ds:uri="http://schemas.microsoft.com/office/2006/metadata/properties"/>
    <ds:schemaRef ds:uri="2966eb58-2db1-4cd0-9544-5651b573708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563</Words>
  <Application>Microsoft Office PowerPoint</Application>
  <PresentationFormat>Laajakuva</PresentationFormat>
  <Paragraphs>76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Office Theme</vt:lpstr>
      <vt:lpstr>Håll uppsikt!</vt:lpstr>
      <vt:lpstr>Tampereen Ratikka</vt:lpstr>
      <vt:lpstr>Tampereen Ratikka</vt:lpstr>
      <vt:lpstr>PowerPoint-esitys</vt:lpstr>
      <vt:lpstr>Hur vet du att du befinner dig på provkörningsrutten?</vt:lpstr>
      <vt:lpstr>Trafikledare hjälper fotgängare</vt:lpstr>
      <vt:lpstr>Hur korsar man spårvägen tryggt?</vt:lpstr>
      <vt:lpstr>Korsa spårvägen tryggt 1/2 </vt:lpstr>
      <vt:lpstr>Korsa spårvägen tryggt 2/2 </vt:lpstr>
      <vt:lpstr>PowerPoint-esitys</vt:lpstr>
      <vt:lpstr>Tack!</vt:lpstr>
      <vt:lpstr>Användbara länkar och videor för lärare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tarkkana!</dc:title>
  <dc:creator>Anniina Linnoinen</dc:creator>
  <cp:lastModifiedBy>Puisto Henna</cp:lastModifiedBy>
  <cp:revision>92</cp:revision>
  <dcterms:created xsi:type="dcterms:W3CDTF">2020-02-16T08:04:16Z</dcterms:created>
  <dcterms:modified xsi:type="dcterms:W3CDTF">2025-04-30T06:46:28Z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0x0101000F163FC393F752438C91A2EDBD4160F4</vt:lpwstr>
  </property>
  <property fmtid="{D5CDD505-2E9C-101B-9397-08002B2CF9AE}" pid="3" name="_AdHocReviewCycleID">
    <vt:i4>-1079158992</vt:i4>
  </property>
  <property fmtid="{D5CDD505-2E9C-101B-9397-08002B2CF9AE}" pid="4" name="_NewReviewCycle">
    <vt:lpwstr/>
  </property>
  <property fmtid="{D5CDD505-2E9C-101B-9397-08002B2CF9AE}" pid="5" name="_EmailSubject">
    <vt:lpwstr>Turvallisuusmateriaali kouluille ja tiedote vanhemmille</vt:lpwstr>
  </property>
  <property fmtid="{D5CDD505-2E9C-101B-9397-08002B2CF9AE}" pid="6" name="_AuthorEmail">
    <vt:lpwstr>sari.makela@tampereenraitiotie.fi</vt:lpwstr>
  </property>
  <property fmtid="{D5CDD505-2E9C-101B-9397-08002B2CF9AE}" pid="7" name="_AuthorEmailDisplayName">
    <vt:lpwstr>Mäkelä Sari</vt:lpwstr>
  </property>
</Properties>
</file>