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19"/>
  </p:notesMasterIdLst>
  <p:sldIdLst>
    <p:sldId id="271" r:id="rId6"/>
    <p:sldId id="312" r:id="rId7"/>
    <p:sldId id="294" r:id="rId8"/>
    <p:sldId id="310" r:id="rId9"/>
    <p:sldId id="293" r:id="rId10"/>
    <p:sldId id="313" r:id="rId11"/>
    <p:sldId id="314" r:id="rId12"/>
    <p:sldId id="320" r:id="rId13"/>
    <p:sldId id="315" r:id="rId14"/>
    <p:sldId id="317" r:id="rId15"/>
    <p:sldId id="321" r:id="rId16"/>
    <p:sldId id="322" r:id="rId17"/>
    <p:sldId id="302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9FB"/>
    <a:srgbClr val="221D67"/>
    <a:srgbClr val="D51317"/>
    <a:srgbClr val="3A31AD"/>
    <a:srgbClr val="362EA2"/>
    <a:srgbClr val="3F35BD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1A167-4CBF-4AA2-A601-8CD288CDCE23}" v="12" dt="2023-05-05T07:41:19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>
        <p:scale>
          <a:sx n="100" d="100"/>
          <a:sy n="100" d="100"/>
        </p:scale>
        <p:origin x="618" y="15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30.4.2025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575720" y="2996952"/>
            <a:ext cx="6200775" cy="1325959"/>
          </a:xfrm>
        </p:spPr>
        <p:txBody>
          <a:bodyPr>
            <a:normAutofit/>
          </a:bodyPr>
          <a:lstStyle/>
          <a:p>
            <a:r>
              <a:rPr lang="fi-FI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Designated crossover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designated crossovers, you must give way to trams, buses and other approaching vehicles. </a:t>
            </a:r>
            <a:r>
              <a:rPr lang="en-US" b="1" dirty="0">
                <a:solidFill>
                  <a:srgbClr val="FF0000"/>
                </a:solidFill>
              </a:rPr>
              <a:t>Always wait calmly for the tram and other vehicles to pass</a:t>
            </a:r>
            <a:r>
              <a:rPr lang="en-US" dirty="0"/>
              <a:t> before crossing the road.</a:t>
            </a:r>
          </a:p>
          <a:p>
            <a:r>
              <a:rPr lang="en-US" b="1" dirty="0"/>
              <a:t>At designated crossover </a:t>
            </a:r>
            <a:r>
              <a:rPr lang="en-US" dirty="0"/>
              <a:t>there are no pavement markings running across the road and track.</a:t>
            </a:r>
          </a:p>
          <a:p>
            <a:r>
              <a:rPr lang="en-US" dirty="0"/>
              <a:t>You can recognize the designated crossover by the lowered curb.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703408" y="2853497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A LOWERED CURB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7221937" y="5613370"/>
            <a:ext cx="2249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NO PAVEMENT MARKINGS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935327C-0D67-AF5E-D932-700D72A75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64" r="6246" b="1392"/>
          <a:stretch/>
        </p:blipFill>
        <p:spPr>
          <a:xfrm>
            <a:off x="5735960" y="232437"/>
            <a:ext cx="6223787" cy="639687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A121CE7-2814-4242-F91F-7793C688FC1F}"/>
              </a:ext>
            </a:extLst>
          </p:cNvPr>
          <p:cNvSpPr txBox="1"/>
          <p:nvPr/>
        </p:nvSpPr>
        <p:spPr>
          <a:xfrm>
            <a:off x="6620826" y="4753095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Let´s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stay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save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in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traffic</a:t>
            </a:r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i-FI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together</a:t>
            </a:r>
            <a:endParaRPr lang="fi-FI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53941F5E-9DE4-04D0-E442-F62333EAB4C9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Always </a:t>
            </a:r>
            <a:r>
              <a:rPr lang="en-US" sz="1700" b="1" dirty="0">
                <a:solidFill>
                  <a:srgbClr val="C00000"/>
                </a:solidFill>
              </a:rPr>
              <a:t>cross the tramway only at pedestrian crossing or designated crossovers</a:t>
            </a:r>
            <a:r>
              <a:rPr lang="en-US" sz="1700" dirty="0"/>
              <a:t>: Stop – look both ways – listen – cross the tramway on foot.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Never bypass a stopped tram directly in front of it or behind it.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The tram weights about the same as ten elephants. It is very slow to stop.  </a:t>
            </a:r>
            <a:r>
              <a:rPr lang="fi-FI" sz="1700" b="1" dirty="0">
                <a:solidFill>
                  <a:srgbClr val="C00000"/>
                </a:solidFill>
              </a:rPr>
              <a:t>Never rush in front of the tram. 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The tram can’t swerve around you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because it runs on track.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In addition to trams, maintenance vehicles also move on the track, so </a:t>
            </a:r>
            <a:r>
              <a:rPr lang="fi-FI" sz="1700" b="1" dirty="0">
                <a:solidFill>
                  <a:srgbClr val="C00000"/>
                </a:solidFill>
              </a:rPr>
              <a:t>always be careful when crossing the track!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72E3024-458C-48C9-7DE0-58C37CAD22BE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2239791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196" y="5397185"/>
            <a:ext cx="651739" cy="1224136"/>
          </a:xfrm>
          <a:prstGeom prst="rect">
            <a:avLst/>
          </a:prstGeom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6FD3FCE8-D385-1EE8-5068-BC747DE623EA}"/>
              </a:ext>
            </a:extLst>
          </p:cNvPr>
          <p:cNvSpPr txBox="1">
            <a:spLocks/>
          </p:cNvSpPr>
          <p:nvPr/>
        </p:nvSpPr>
        <p:spPr>
          <a:xfrm>
            <a:off x="6571777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The tram is silent</a:t>
            </a:r>
            <a:r>
              <a:rPr lang="fi-FI" sz="1700" dirty="0"/>
              <a:t>, so you don’t necessarily hear it in advance.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dirty="0"/>
              <a:t>Waiting for the tram is safest when </a:t>
            </a:r>
            <a:r>
              <a:rPr lang="en-US" sz="1700" b="1" dirty="0">
                <a:solidFill>
                  <a:srgbClr val="C00000"/>
                </a:solidFill>
              </a:rPr>
              <a:t>you stay or walk behind the white pavement</a:t>
            </a:r>
            <a:r>
              <a:rPr lang="en-US" sz="1700" dirty="0"/>
              <a:t>.</a:t>
            </a:r>
            <a:r>
              <a:rPr lang="fi-FI" sz="1700" dirty="0"/>
              <a:t>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b="1" dirty="0">
                <a:solidFill>
                  <a:srgbClr val="C00000"/>
                </a:solidFill>
              </a:rPr>
              <a:t>Do not try to touch </a:t>
            </a:r>
            <a:r>
              <a:rPr lang="en-US" sz="1700" dirty="0"/>
              <a:t>the moving tram to avoid injuring yourself on the sharp parts of the tram.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Track is not a place for playing or hanging about. </a:t>
            </a:r>
            <a:endParaRPr lang="fi-FI" sz="17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 Never take photos or selfies on the track.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B27D3E68-9F5E-273B-7884-5102383E8743}"/>
              </a:ext>
            </a:extLst>
          </p:cNvPr>
          <p:cNvSpPr txBox="1">
            <a:spLocks/>
          </p:cNvSpPr>
          <p:nvPr/>
        </p:nvSpPr>
        <p:spPr>
          <a:xfrm>
            <a:off x="6602876" y="392730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  <p:sp>
        <p:nvSpPr>
          <p:cNvPr id="8" name="Speech Bubble: Oval 4">
            <a:extLst>
              <a:ext uri="{FF2B5EF4-FFF2-40B4-BE49-F238E27FC236}">
                <a16:creationId xmlns:a16="http://schemas.microsoft.com/office/drawing/2014/main" id="{4C51FFBA-39D1-BDE5-1C68-014A61644A0A}"/>
              </a:ext>
            </a:extLst>
          </p:cNvPr>
          <p:cNvSpPr/>
          <p:nvPr/>
        </p:nvSpPr>
        <p:spPr>
          <a:xfrm flipH="1">
            <a:off x="8328248" y="4731743"/>
            <a:ext cx="2145738" cy="1224136"/>
          </a:xfrm>
          <a:prstGeom prst="wedgeEllipseCallout">
            <a:avLst>
              <a:gd name="adj1" fmla="val -59252"/>
              <a:gd name="adj2" fmla="val 4441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Wait for the tram behind the white pavement.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27F3ED6-06AA-D991-855C-77E5BC1C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29" r="19192"/>
          <a:stretch/>
        </p:blipFill>
        <p:spPr>
          <a:xfrm>
            <a:off x="249127" y="238332"/>
            <a:ext cx="6113171" cy="638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60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3789040"/>
            <a:ext cx="5112569" cy="1080120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Thank you! </a:t>
            </a:r>
            <a:br>
              <a:rPr lang="fi-FI" sz="4000" dirty="0"/>
            </a:br>
            <a:br>
              <a:rPr lang="fi-FI" sz="4000" dirty="0"/>
            </a:br>
            <a:r>
              <a:rPr lang="fi-FI" sz="4000" dirty="0" err="1"/>
              <a:t>Let’s</a:t>
            </a:r>
            <a:r>
              <a:rPr lang="fi-FI" sz="4000" dirty="0"/>
              <a:t> stay safe in traffic together!  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What is Tampere Tram like?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 Tram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524470"/>
            <a:ext cx="3162445" cy="828074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Ratikka is part of the Nysse family. You can travel by tram and bus using the same ticket.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19956" y="2637343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One tram can carry three busloads of passengers (264 people). There are 104 seats in one tram.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tram runs every 7.5 minutes during the day. In the center, the shift is 3–4 minutes.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5879977" y="4339206"/>
            <a:ext cx="2376264" cy="2195650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Accessible and spacious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Air conditioned and well lit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Environment friendly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5537809"/>
            <a:ext cx="3149622" cy="1152128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Tampere has 28 trams.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/>
                <a:cs typeface="Arial"/>
              </a:rPr>
              <a:t>Trams are manufactured at Škoda Transtech's factory, in Otanmäki, Kajaani.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Line 1 from </a:t>
            </a:r>
            <a:r>
              <a:rPr lang="en-US" sz="1600" b="1" dirty="0" err="1"/>
              <a:t>Kaupin</a:t>
            </a:r>
            <a:r>
              <a:rPr lang="en-US" sz="1600" b="1" dirty="0"/>
              <a:t> </a:t>
            </a:r>
            <a:r>
              <a:rPr lang="en-US" sz="1600" b="1" dirty="0" err="1"/>
              <a:t>kampus</a:t>
            </a:r>
            <a:r>
              <a:rPr lang="en-US" sz="1600" b="1" dirty="0"/>
              <a:t> to </a:t>
            </a:r>
            <a:r>
              <a:rPr lang="en-US" sz="1600" b="1" dirty="0" err="1"/>
              <a:t>Santalahti</a:t>
            </a:r>
            <a:r>
              <a:rPr lang="en-US" sz="1600" b="1" dirty="0"/>
              <a:t> includes 20 stops:</a:t>
            </a:r>
            <a:endParaRPr lang="fi-FI" sz="1600" b="1" dirty="0"/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Santalahti, </a:t>
            </a:r>
            <a:r>
              <a:rPr lang="fi-FI" sz="1600" dirty="0" err="1"/>
              <a:t>Hiedanta</a:t>
            </a:r>
            <a:r>
              <a:rPr lang="fi-FI" sz="1600" dirty="0"/>
              <a:t>, Tehdas, Niemen kartano, Niemenranta, </a:t>
            </a:r>
            <a:r>
              <a:rPr lang="fi-FI" sz="1600" dirty="0" err="1"/>
              <a:t>Lentävänniemi</a:t>
            </a:r>
            <a:r>
              <a:rPr lang="fi-FI" sz="1600" dirty="0"/>
              <a:t>, </a:t>
            </a:r>
            <a:r>
              <a:rPr lang="fi-FI" sz="1600" dirty="0" err="1"/>
              <a:t>Pyhällönpuisto</a:t>
            </a:r>
            <a:endParaRPr lang="fi-FI" sz="1600" dirty="0"/>
          </a:p>
          <a:p>
            <a:r>
              <a:rPr lang="en-US" sz="1600" b="1" dirty="0"/>
              <a:t>Line 3 from </a:t>
            </a:r>
            <a:r>
              <a:rPr lang="en-US" sz="1600" b="1" dirty="0" err="1"/>
              <a:t>Hervantajärvi</a:t>
            </a:r>
            <a:r>
              <a:rPr lang="en-US" sz="1600" b="1" dirty="0"/>
              <a:t> to Sorin </a:t>
            </a:r>
            <a:r>
              <a:rPr lang="en-US" sz="1600" b="1" dirty="0" err="1"/>
              <a:t>aukio</a:t>
            </a:r>
            <a:r>
              <a:rPr lang="en-US" sz="1600" b="1" dirty="0"/>
              <a:t> includes 17 stops</a:t>
            </a:r>
            <a:r>
              <a:rPr lang="fi-FI" sz="1600" b="1" dirty="0"/>
              <a:t> 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en-US" sz="1600" dirty="0"/>
              <a:t>The route is expanding to </a:t>
            </a:r>
            <a:r>
              <a:rPr lang="en-US" sz="1600" dirty="0" err="1"/>
              <a:t>Linnainmaa</a:t>
            </a:r>
            <a:r>
              <a:rPr lang="en-US" sz="1600" dirty="0"/>
              <a:t> and Pirkkala. </a:t>
            </a:r>
            <a:endParaRPr lang="fi-FI" sz="16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Routes: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5600120" y="427431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="1" dirty="0">
                <a:latin typeface="Arial Black"/>
              </a:rPr>
              <a:t>The total length of the tram route is 17,9</a:t>
            </a:r>
            <a:r>
              <a:rPr lang="en-US" sz="1000" b="1" dirty="0">
                <a:solidFill>
                  <a:srgbClr val="C00000"/>
                </a:solidFill>
                <a:latin typeface="Arial Black"/>
              </a:rPr>
              <a:t> </a:t>
            </a:r>
            <a:r>
              <a:rPr lang="en-US" sz="1000" b="1" dirty="0">
                <a:latin typeface="Arial Black"/>
              </a:rPr>
              <a:t>km.</a:t>
            </a:r>
            <a:endParaRPr lang="fi-FI" sz="1000" b="1" dirty="0">
              <a:latin typeface="Arial Black"/>
            </a:endParaRP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989" y="4886382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4334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The</a:t>
            </a:r>
            <a:r>
              <a:rPr lang="en-US" sz="2000" dirty="0"/>
              <a:t> depot is the home of the trams, where they are based and maintained. </a:t>
            </a:r>
          </a:p>
          <a:p>
            <a:r>
              <a:rPr lang="en-US" sz="2000" dirty="0"/>
              <a:t>The depot is in Hervanta.</a:t>
            </a:r>
          </a:p>
          <a:p>
            <a:r>
              <a:rPr lang="en-US" sz="2000" dirty="0"/>
              <a:t>The depot includes two main buildings: storage hall and the repair hall.</a:t>
            </a:r>
          </a:p>
          <a:p>
            <a:r>
              <a:rPr lang="en-US" sz="2000" dirty="0"/>
              <a:t>The depot operates around the clock and more than hundred people use it daily. </a:t>
            </a:r>
            <a:endParaRPr lang="fi-FI" sz="2000" dirty="0"/>
          </a:p>
          <a:p>
            <a:pPr lvl="1"/>
            <a:r>
              <a:rPr lang="fi-FI" sz="1800" dirty="0"/>
              <a:t>Tram </a:t>
            </a:r>
            <a:r>
              <a:rPr lang="en-US" sz="1800" dirty="0"/>
              <a:t>drivers, traffic controllers, track and tram maintenance personnel, cleaners and employees of Tampere Tramway work at the depot.</a:t>
            </a:r>
            <a:endParaRPr lang="fi-FI" sz="18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Depot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Tram depot in Hervanta is the home of all trams!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STORAGE HALL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REPAIR HALL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How do I cross the tramway safely?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cross the tramway only at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crossings or designated crossovers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bypass a stopped tram directly in front of it or behind it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 of the tram is high and the driver may not see you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 driving in the other lane cannot see you from behind the tram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204559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Watch a video about </a:t>
            </a:r>
            <a:r>
              <a:rPr lang="en-US" sz="1000" b="1" dirty="0">
                <a:solidFill>
                  <a:srgbClr val="C1E9FB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tramway crossings!</a:t>
            </a:r>
            <a:endParaRPr lang="fi-FI" sz="1000" b="1" dirty="0">
              <a:solidFill>
                <a:srgbClr val="C1E9F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2667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to cross tramway safely: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Stop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and take it easy.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both ways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make sure there are no trams or cars coming.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focus on crossing the road. 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tramway on foot. 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have time to notice you better and you do not slip or trip when crossing.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Pedestrian crossing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5516"/>
            <a:ext cx="4493342" cy="356911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fi-FI" sz="2000" dirty="0"/>
          </a:p>
          <a:p>
            <a:r>
              <a:rPr lang="en-US" dirty="0"/>
              <a:t>There are pavement markings (a zebra crossing) across the road and track.</a:t>
            </a:r>
          </a:p>
          <a:p>
            <a:r>
              <a:rPr lang="en-US" dirty="0"/>
              <a:t>The tram will yield to you at a pedestrian crossing. </a:t>
            </a:r>
            <a:r>
              <a:rPr lang="en-US" b="1" dirty="0">
                <a:solidFill>
                  <a:srgbClr val="FF0000"/>
                </a:solidFill>
              </a:rPr>
              <a:t>Make sure that the tram is stopped. </a:t>
            </a:r>
            <a:r>
              <a:rPr lang="en-US" dirty="0"/>
              <a:t>Tram is very slow to stop.</a:t>
            </a:r>
          </a:p>
          <a:p>
            <a:r>
              <a:rPr lang="en-US" dirty="0"/>
              <a:t>Usually, there are also traffic lights at a pedestrian crossing. </a:t>
            </a:r>
            <a:r>
              <a:rPr lang="en-US" b="1" dirty="0">
                <a:solidFill>
                  <a:srgbClr val="FF0000"/>
                </a:solidFill>
              </a:rPr>
              <a:t>Before crossing the road, make sure that the light is green for you. 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6585346" y="5064483"/>
            <a:ext cx="3902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PAVEMENT MARKINGS</a:t>
            </a:r>
          </a:p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(WHITE LINES)</a:t>
            </a:r>
            <a:endParaRPr lang="fi-FI" sz="1100" dirty="0">
              <a:solidFill>
                <a:srgbClr val="D51317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8900230" y="998648"/>
            <a:ext cx="2509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SIGN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2B7D34-1D85-4DDC-9585-CDF131E01150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9a19824-c96a-42f0-82e0-5552c6f407aa"/>
    <ds:schemaRef ds:uri="http://schemas.microsoft.com/office/2006/documentManagement/types"/>
    <ds:schemaRef ds:uri="987c2ef0-d3ad-4699-be94-ac41be9f021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818</Words>
  <Application>Microsoft Office PowerPoint</Application>
  <PresentationFormat>Laajakuva</PresentationFormat>
  <Paragraphs>74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Let’s stay safe in traffic together!</vt:lpstr>
      <vt:lpstr>What is Tampere Tram like?</vt:lpstr>
      <vt:lpstr>Tampere Tram</vt:lpstr>
      <vt:lpstr>PowerPoint-esitys</vt:lpstr>
      <vt:lpstr>PowerPoint-esitys</vt:lpstr>
      <vt:lpstr>How do I cross the tramway safely?</vt:lpstr>
      <vt:lpstr>Crossing the tramway safely – Keep your eyes open!</vt:lpstr>
      <vt:lpstr>Crossing the tramway safely – Keep your eyes open!</vt:lpstr>
      <vt:lpstr>Pedestrian crossing</vt:lpstr>
      <vt:lpstr>Designated crossover</vt:lpstr>
      <vt:lpstr>PowerPoint-esitys</vt:lpstr>
      <vt:lpstr>PowerPoint-esitys</vt:lpstr>
      <vt:lpstr>Thank you!   Let’s stay safe in traffic together!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146</cp:revision>
  <dcterms:created xsi:type="dcterms:W3CDTF">2020-02-16T08:04:16Z</dcterms:created>
  <dcterms:modified xsi:type="dcterms:W3CDTF">2025-04-30T06:56:50Z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